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27"/>
  </p:notesMasterIdLst>
  <p:handoutMasterIdLst>
    <p:handoutMasterId r:id="rId28"/>
  </p:handoutMasterIdLst>
  <p:sldIdLst>
    <p:sldId id="264" r:id="rId5"/>
    <p:sldId id="260" r:id="rId6"/>
    <p:sldId id="266" r:id="rId7"/>
    <p:sldId id="267" r:id="rId8"/>
    <p:sldId id="282" r:id="rId9"/>
    <p:sldId id="283" r:id="rId10"/>
    <p:sldId id="273" r:id="rId11"/>
    <p:sldId id="284" r:id="rId12"/>
    <p:sldId id="268" r:id="rId13"/>
    <p:sldId id="269" r:id="rId14"/>
    <p:sldId id="270" r:id="rId15"/>
    <p:sldId id="281" r:id="rId16"/>
    <p:sldId id="272" r:id="rId17"/>
    <p:sldId id="271" r:id="rId18"/>
    <p:sldId id="275" r:id="rId19"/>
    <p:sldId id="277" r:id="rId20"/>
    <p:sldId id="278" r:id="rId21"/>
    <p:sldId id="274" r:id="rId22"/>
    <p:sldId id="276" r:id="rId23"/>
    <p:sldId id="265" r:id="rId24"/>
    <p:sldId id="285"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7/29/2023</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7/29/2023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7/29/2023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7/29/2023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7/29/2023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7/29/2023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7/29/2023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7/29/2023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7/29/2023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7/29/2023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7/29/2023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7/29/2023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7/29/2023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7/29/2023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10980" y="0"/>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3255264"/>
          </a:xfrm>
        </p:spPr>
        <p:txBody>
          <a:bodyPr>
            <a:normAutofit/>
          </a:bodyPr>
          <a:lstStyle/>
          <a:p>
            <a:r>
              <a:rPr lang="en-US" sz="4400" dirty="0"/>
              <a:t>Clients’ churn prediction</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643467" y="4670246"/>
            <a:ext cx="3685069" cy="914400"/>
          </a:xfrm>
        </p:spPr>
        <p:txBody>
          <a:bodyPr>
            <a:normAutofit/>
          </a:bodyPr>
          <a:lstStyle/>
          <a:p>
            <a:r>
              <a:rPr lang="en-US" dirty="0" err="1"/>
              <a:t>Valentyn</a:t>
            </a:r>
            <a:r>
              <a:rPr lang="en-US" dirty="0"/>
              <a:t> </a:t>
            </a:r>
            <a:r>
              <a:rPr lang="en-US" dirty="0" err="1"/>
              <a:t>Burenkov</a:t>
            </a:r>
            <a:endParaRPr lang="en-US" dirty="0"/>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Iterative</a:t>
            </a:r>
            <a:br>
              <a:rPr lang="en-US" dirty="0"/>
            </a:br>
            <a:r>
              <a:rPr lang="en-US" dirty="0"/>
              <a:t>feature</a:t>
            </a:r>
            <a:br>
              <a:rPr lang="en-US" dirty="0"/>
            </a:br>
            <a:r>
              <a:rPr lang="en-US" dirty="0"/>
              <a:t>selection flow chart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2553" y="4757824"/>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8" name="Picture 17">
            <a:extLst>
              <a:ext uri="{FF2B5EF4-FFF2-40B4-BE49-F238E27FC236}">
                <a16:creationId xmlns:a16="http://schemas.microsoft.com/office/drawing/2014/main" id="{8A1D1E6E-925D-800E-E3DC-A9DFA2FF9C30}"/>
              </a:ext>
            </a:extLst>
          </p:cNvPr>
          <p:cNvPicPr>
            <a:picLocks noChangeAspect="1"/>
          </p:cNvPicPr>
          <p:nvPr/>
        </p:nvPicPr>
        <p:blipFill>
          <a:blip r:embed="rId4"/>
          <a:stretch>
            <a:fillRect/>
          </a:stretch>
        </p:blipFill>
        <p:spPr>
          <a:xfrm>
            <a:off x="6356861" y="523422"/>
            <a:ext cx="4053068" cy="5802012"/>
          </a:xfrm>
          <a:prstGeom prst="rect">
            <a:avLst/>
          </a:prstGeom>
        </p:spPr>
      </p:pic>
    </p:spTree>
    <p:extLst>
      <p:ext uri="{BB962C8B-B14F-4D97-AF65-F5344CB8AC3E}">
        <p14:creationId xmlns:p14="http://schemas.microsoft.com/office/powerpoint/2010/main" val="261309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Number of features vs AUC</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9577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026" name="Picture 2">
            <a:extLst>
              <a:ext uri="{FF2B5EF4-FFF2-40B4-BE49-F238E27FC236}">
                <a16:creationId xmlns:a16="http://schemas.microsoft.com/office/drawing/2014/main" id="{4540157B-5062-CEC7-C0DD-39F753FBA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668" y="1188358"/>
            <a:ext cx="6598386" cy="494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430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Feature selection techniques comparison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p:txBody>
      </p:sp>
      <p:sp>
        <p:nvSpPr>
          <p:cNvPr id="9" name="TextBox 8">
            <a:extLst>
              <a:ext uri="{FF2B5EF4-FFF2-40B4-BE49-F238E27FC236}">
                <a16:creationId xmlns:a16="http://schemas.microsoft.com/office/drawing/2014/main" id="{8DA17FA3-2D00-91D1-C57E-82DDA287D23E}"/>
              </a:ext>
            </a:extLst>
          </p:cNvPr>
          <p:cNvSpPr txBox="1"/>
          <p:nvPr/>
        </p:nvSpPr>
        <p:spPr>
          <a:xfrm>
            <a:off x="3914307" y="581311"/>
            <a:ext cx="7742073" cy="523220"/>
          </a:xfrm>
          <a:prstGeom prst="rect">
            <a:avLst/>
          </a:prstGeom>
          <a:noFill/>
        </p:spPr>
        <p:txBody>
          <a:bodyPr wrap="square">
            <a:spAutoFit/>
          </a:bodyPr>
          <a:lstStyle/>
          <a:p>
            <a:r>
              <a:rPr lang="en-US" sz="2800" dirty="0"/>
              <a:t>Compare models using AUC parameter</a:t>
            </a:r>
          </a:p>
        </p:txBody>
      </p:sp>
      <p:pic>
        <p:nvPicPr>
          <p:cNvPr id="1026" name="Picture 2">
            <a:extLst>
              <a:ext uri="{FF2B5EF4-FFF2-40B4-BE49-F238E27FC236}">
                <a16:creationId xmlns:a16="http://schemas.microsoft.com/office/drawing/2014/main" id="{E5962B28-186C-3729-0D4B-AE061ED19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7318" y="1316900"/>
            <a:ext cx="8273350" cy="5336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154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Telephone</a:t>
            </a:r>
            <a:br>
              <a:rPr lang="en-US" dirty="0"/>
            </a:br>
            <a:r>
              <a:rPr lang="en-US" dirty="0"/>
              <a:t>feature </a:t>
            </a:r>
            <a:br>
              <a:rPr lang="en-US" dirty="0"/>
            </a:br>
            <a:r>
              <a:rPr lang="en-US" dirty="0"/>
              <a:t>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8612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Check inbound calls from non-</a:t>
            </a:r>
            <a:r>
              <a:rPr lang="en-US" sz="2400" dirty="0" err="1"/>
              <a:t>vodafone</a:t>
            </a:r>
            <a:r>
              <a:rPr lang="en-US" sz="2400" dirty="0"/>
              <a:t> number in minutes</a:t>
            </a:r>
          </a:p>
          <a:p>
            <a:r>
              <a:rPr lang="en-US" sz="2400" dirty="0"/>
              <a:t>Check outbound calls to non-</a:t>
            </a:r>
            <a:r>
              <a:rPr lang="en-US" sz="2400" dirty="0" err="1"/>
              <a:t>vodafone</a:t>
            </a:r>
            <a:r>
              <a:rPr lang="en-US" sz="2400" dirty="0"/>
              <a:t> number in minutes</a:t>
            </a:r>
          </a:p>
          <a:p>
            <a:r>
              <a:rPr lang="en-US" sz="2400" dirty="0"/>
              <a:t>SMS from non-</a:t>
            </a:r>
            <a:r>
              <a:rPr lang="en-US" sz="2400" dirty="0" err="1"/>
              <a:t>vodafone</a:t>
            </a:r>
            <a:r>
              <a:rPr lang="en-US" sz="2400" dirty="0"/>
              <a:t> number count</a:t>
            </a:r>
          </a:p>
          <a:p>
            <a:r>
              <a:rPr lang="en-US" sz="2400" dirty="0"/>
              <a:t>SMS to non-</a:t>
            </a:r>
            <a:r>
              <a:rPr lang="en-US" sz="2400" dirty="0" err="1"/>
              <a:t>vodafone</a:t>
            </a:r>
            <a:r>
              <a:rPr lang="en-US" sz="2400" dirty="0"/>
              <a:t> number count</a:t>
            </a:r>
            <a:endParaRPr lang="uk-UA" sz="2400" dirty="0"/>
          </a:p>
          <a:p>
            <a:r>
              <a:rPr lang="en-US" sz="2400" dirty="0"/>
              <a:t>SMS to pawnshops, micro credit organizations</a:t>
            </a:r>
          </a:p>
          <a:p>
            <a:r>
              <a:rPr lang="en-US" sz="2400" dirty="0"/>
              <a:t>SMS from pawnshops, micro credit organizations</a:t>
            </a:r>
          </a:p>
          <a:p>
            <a:pPr marL="0" indent="0">
              <a:buNone/>
            </a:pPr>
            <a:r>
              <a:rPr lang="en-US" sz="2400" dirty="0"/>
              <a:t>Dataset size: 300_000 x 824</a:t>
            </a:r>
          </a:p>
          <a:p>
            <a:endParaRPr lang="en-US" sz="2400" dirty="0"/>
          </a:p>
          <a:p>
            <a:endParaRPr lang="en-US" sz="2400" dirty="0"/>
          </a:p>
          <a:p>
            <a:r>
              <a:rPr lang="en-US" sz="2400" dirty="0"/>
              <a:t>Total features taken to final mode: </a:t>
            </a:r>
            <a:r>
              <a:rPr lang="en-US" sz="2400" b="1" dirty="0"/>
              <a:t>0</a:t>
            </a:r>
          </a:p>
          <a:p>
            <a:endParaRPr lang="en-US" sz="2400" dirty="0"/>
          </a:p>
          <a:p>
            <a:endParaRPr lang="en-US" sz="2400" dirty="0"/>
          </a:p>
        </p:txBody>
      </p:sp>
    </p:spTree>
    <p:extLst>
      <p:ext uri="{BB962C8B-B14F-4D97-AF65-F5344CB8AC3E}">
        <p14:creationId xmlns:p14="http://schemas.microsoft.com/office/powerpoint/2010/main" val="3164237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Application feature 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7"/>
            <a:ext cx="7315200" cy="5687163"/>
          </a:xfrm>
        </p:spPr>
        <p:txBody>
          <a:bodyPr>
            <a:normAutofit fontScale="92500" lnSpcReduction="10000"/>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Total features taken to final mode: </a:t>
            </a:r>
            <a:r>
              <a:rPr lang="en-US" sz="2800" b="1" dirty="0"/>
              <a:t>9</a:t>
            </a:r>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5"/>
            <a:ext cx="7467600" cy="4033141"/>
          </a:xfrm>
          <a:prstGeom prst="rect">
            <a:avLst/>
          </a:prstGeom>
        </p:spPr>
        <p:txBody>
          <a:bodyPr vert="horz" lIns="91440" tIns="45720" rIns="91440" bIns="45720" rtlCol="0" anchor="t">
            <a:normAutofit fontScale="92500"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Add the following information for every user for every application he is using. Every piece of data is added as a separate column.</a:t>
            </a:r>
          </a:p>
          <a:p>
            <a:pPr marL="457200" indent="-457200">
              <a:buAutoNum type="arabicParenR"/>
            </a:pPr>
            <a:r>
              <a:rPr lang="en-US" sz="2400" dirty="0"/>
              <a:t>Duration of sessions in the application</a:t>
            </a:r>
          </a:p>
          <a:p>
            <a:pPr marL="457200" indent="-457200">
              <a:buAutoNum type="arabicParenR"/>
            </a:pPr>
            <a:r>
              <a:rPr lang="en-US" sz="2400" dirty="0"/>
              <a:t>Volume of send/received data</a:t>
            </a:r>
          </a:p>
          <a:p>
            <a:pPr marL="457200" indent="-457200">
              <a:buAutoNum type="arabicParenR"/>
            </a:pPr>
            <a:r>
              <a:rPr lang="en-US" sz="2400" dirty="0"/>
              <a:t>Number of sessions in the applications</a:t>
            </a:r>
          </a:p>
          <a:p>
            <a:pPr marL="457200" indent="-457200">
              <a:buAutoNum type="arabicParenR"/>
            </a:pPr>
            <a:r>
              <a:rPr lang="en-US" sz="2400" dirty="0"/>
              <a:t>Number of days of application usage</a:t>
            </a:r>
            <a:endParaRPr lang="en-US" sz="2200" dirty="0"/>
          </a:p>
          <a:p>
            <a:pPr marL="0" indent="0">
              <a:buNone/>
            </a:pPr>
            <a:endParaRPr lang="en-US" sz="2400" dirty="0"/>
          </a:p>
          <a:p>
            <a:pPr marL="0" indent="0">
              <a:buNone/>
            </a:pPr>
            <a:r>
              <a:rPr lang="en-US" sz="2400" dirty="0"/>
              <a:t>Dataset size: 300_000 x 3930</a:t>
            </a:r>
          </a:p>
          <a:p>
            <a:pPr marL="0" indent="0">
              <a:buNone/>
            </a:pPr>
            <a:r>
              <a:rPr lang="en-US" sz="2400" dirty="0"/>
              <a:t>Total applications: 776 </a:t>
            </a:r>
          </a:p>
          <a:p>
            <a:pPr marL="0" indent="0">
              <a:buNone/>
            </a:pPr>
            <a:endParaRPr lang="en-US" sz="2400" dirty="0"/>
          </a:p>
        </p:txBody>
      </p:sp>
    </p:spTree>
    <p:extLst>
      <p:ext uri="{BB962C8B-B14F-4D97-AF65-F5344CB8AC3E}">
        <p14:creationId xmlns:p14="http://schemas.microsoft.com/office/powerpoint/2010/main" val="2364483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Final feature set has</a:t>
            </a:r>
            <a:br>
              <a:rPr lang="en-US" dirty="0"/>
            </a:br>
            <a:r>
              <a:rPr lang="en-US" b="1" dirty="0"/>
              <a:t>32</a:t>
            </a:r>
            <a:r>
              <a:rPr lang="en-US" dirty="0"/>
              <a:t> features</a:t>
            </a:r>
            <a:br>
              <a:rPr lang="en-US" dirty="0"/>
            </a:br>
            <a:r>
              <a:rPr lang="en-US" dirty="0"/>
              <a:t>Top </a:t>
            </a:r>
            <a:r>
              <a:rPr lang="en-US" b="1" dirty="0"/>
              <a:t>15</a:t>
            </a:r>
            <a:br>
              <a:rPr lang="en-US" dirty="0"/>
            </a:br>
            <a:endParaRPr lang="en-US" b="1"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2050" name="Picture 2">
            <a:extLst>
              <a:ext uri="{FF2B5EF4-FFF2-40B4-BE49-F238E27FC236}">
                <a16:creationId xmlns:a16="http://schemas.microsoft.com/office/drawing/2014/main" id="{6B52BCD6-7F47-F4FE-DB18-62510C75B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5302" y="615102"/>
            <a:ext cx="8127932" cy="561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189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Metrics</a:t>
            </a:r>
            <a:br>
              <a:rPr lang="en-US" dirty="0"/>
            </a:br>
            <a:r>
              <a:rPr lang="en-US" sz="2800" b="1" dirty="0"/>
              <a:t>Train AUC = 0.94</a:t>
            </a:r>
            <a:br>
              <a:rPr lang="en-US" sz="2800" b="1" dirty="0"/>
            </a:br>
            <a:r>
              <a:rPr lang="en-US" sz="2800" b="1" dirty="0"/>
              <a:t>Test AUC = 0.894</a:t>
            </a:r>
            <a:br>
              <a:rPr lang="en-US" sz="2800" b="1" dirty="0"/>
            </a:br>
            <a:r>
              <a:rPr lang="en-US" sz="2800" b="1" dirty="0"/>
              <a:t>simplify</a:t>
            </a:r>
            <a:endParaRPr lang="en-US" b="1"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8194" name="Picture 2">
            <a:extLst>
              <a:ext uri="{FF2B5EF4-FFF2-40B4-BE49-F238E27FC236}">
                <a16:creationId xmlns:a16="http://schemas.microsoft.com/office/drawing/2014/main" id="{895C1E81-5E34-09AB-E63C-C78421494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8286" y="877171"/>
            <a:ext cx="3945236" cy="3005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28385F2-DA08-9E31-0389-F1B1C81F8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922" y="877171"/>
            <a:ext cx="3865746" cy="294533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6">
            <a:extLst>
              <a:ext uri="{FF2B5EF4-FFF2-40B4-BE49-F238E27FC236}">
                <a16:creationId xmlns:a16="http://schemas.microsoft.com/office/drawing/2014/main" id="{11E88BF9-FD6B-E1E7-5D64-DE1B82DEF774}"/>
              </a:ext>
            </a:extLst>
          </p:cNvPr>
          <p:cNvSpPr txBox="1">
            <a:spLocks/>
          </p:cNvSpPr>
          <p:nvPr/>
        </p:nvSpPr>
        <p:spPr>
          <a:xfrm>
            <a:off x="7831668" y="4116864"/>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effectLst/>
                <a:latin typeface="+mj-lt"/>
              </a:rPr>
              <a:t>Precision-Recall (PR) </a:t>
            </a:r>
            <a:r>
              <a:rPr lang="en-US" sz="1800" b="0" i="0" dirty="0">
                <a:effectLst/>
                <a:latin typeface="+mj-lt"/>
              </a:rPr>
              <a:t>curve is specifically tailored for the detection of rare events and is the metric that should be used when the positive class is of more interest than the negative one</a:t>
            </a:r>
            <a:endParaRPr lang="en-US" sz="1800" dirty="0">
              <a:latin typeface="+mj-lt"/>
            </a:endParaRPr>
          </a:p>
        </p:txBody>
      </p:sp>
      <p:sp>
        <p:nvSpPr>
          <p:cNvPr id="10" name="Content Placeholder 6">
            <a:extLst>
              <a:ext uri="{FF2B5EF4-FFF2-40B4-BE49-F238E27FC236}">
                <a16:creationId xmlns:a16="http://schemas.microsoft.com/office/drawing/2014/main" id="{634D4172-3CE6-9D70-4F53-DB25702DF2A4}"/>
              </a:ext>
            </a:extLst>
          </p:cNvPr>
          <p:cNvSpPr txBox="1">
            <a:spLocks/>
          </p:cNvSpPr>
          <p:nvPr/>
        </p:nvSpPr>
        <p:spPr>
          <a:xfrm>
            <a:off x="4021668" y="4152792"/>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effectLst/>
                <a:latin typeface="+mj-lt"/>
              </a:rPr>
              <a:t>ROC</a:t>
            </a:r>
            <a:r>
              <a:rPr lang="en-US" sz="1800" b="0" i="0" dirty="0">
                <a:effectLst/>
                <a:latin typeface="+mj-lt"/>
              </a:rPr>
              <a:t> curve answers the question of how well the model performs with no knowledge of the class imbalance, whilst the PR curve uses our estimated class imbalance baseline to inform us of how well our model performs, given the specific imbalance we provided it.</a:t>
            </a:r>
            <a:endParaRPr lang="en-US" sz="1800" dirty="0">
              <a:latin typeface="+mj-lt"/>
            </a:endParaRPr>
          </a:p>
        </p:txBody>
      </p:sp>
    </p:spTree>
    <p:extLst>
      <p:ext uri="{BB962C8B-B14F-4D97-AF65-F5344CB8AC3E}">
        <p14:creationId xmlns:p14="http://schemas.microsoft.com/office/powerpoint/2010/main" val="1730934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Probability</a:t>
            </a:r>
            <a:br>
              <a:rPr lang="en-US" dirty="0"/>
            </a:br>
            <a:r>
              <a:rPr lang="en-US" dirty="0"/>
              <a:t>distribution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1026" name="Picture 2">
            <a:extLst>
              <a:ext uri="{FF2B5EF4-FFF2-40B4-BE49-F238E27FC236}">
                <a16:creationId xmlns:a16="http://schemas.microsoft.com/office/drawing/2014/main" id="{B2652378-C8A5-9C0B-9C4A-14F2971B2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4862" y="2051218"/>
            <a:ext cx="7834406" cy="408593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6">
            <a:extLst>
              <a:ext uri="{FF2B5EF4-FFF2-40B4-BE49-F238E27FC236}">
                <a16:creationId xmlns:a16="http://schemas.microsoft.com/office/drawing/2014/main" id="{199E7ACA-E47B-AEAA-A640-0A7E1A6A76D6}"/>
              </a:ext>
            </a:extLst>
          </p:cNvPr>
          <p:cNvSpPr txBox="1">
            <a:spLocks/>
          </p:cNvSpPr>
          <p:nvPr/>
        </p:nvSpPr>
        <p:spPr>
          <a:xfrm>
            <a:off x="3727226" y="770407"/>
            <a:ext cx="7467600" cy="111991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b="1" dirty="0"/>
              <a:t>Probability distribution </a:t>
            </a:r>
            <a:r>
              <a:rPr lang="en-US" sz="2400" dirty="0"/>
              <a:t>gives the probabilities of occurrence of different possible outcomes (churned or not-churned)</a:t>
            </a:r>
          </a:p>
        </p:txBody>
      </p:sp>
    </p:spTree>
    <p:extLst>
      <p:ext uri="{BB962C8B-B14F-4D97-AF65-F5344CB8AC3E}">
        <p14:creationId xmlns:p14="http://schemas.microsoft.com/office/powerpoint/2010/main" val="1650900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F1 based threshold selection</a:t>
            </a:r>
            <a:br>
              <a:rPr lang="en-US" dirty="0"/>
            </a:br>
            <a:r>
              <a:rPr lang="en-US" b="1" dirty="0"/>
              <a:t>0.23</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US" sz="2000" b="1" dirty="0">
                <a:latin typeface="+mj-lt"/>
              </a:rPr>
              <a:t>Confusion matrix </a:t>
            </a:r>
            <a:r>
              <a:rPr lang="en-US" sz="2000" dirty="0">
                <a:latin typeface="+mj-lt"/>
              </a:rPr>
              <a:t>a table that is used to define the performance of a classification algorithm</a:t>
            </a:r>
            <a:r>
              <a:rPr lang="en-US" sz="2000" b="1" dirty="0">
                <a:latin typeface="+mj-lt"/>
              </a:rPr>
              <a:t>.</a:t>
            </a:r>
          </a:p>
          <a:p>
            <a:pPr marL="0" indent="0">
              <a:buFont typeface="Wingdings 2" pitchFamily="18" charset="2"/>
              <a:buNone/>
            </a:pPr>
            <a:r>
              <a:rPr lang="en-US" dirty="0">
                <a:latin typeface="+mj-lt"/>
              </a:rPr>
              <a:t>The </a:t>
            </a:r>
            <a:r>
              <a:rPr lang="en-US" b="1" dirty="0">
                <a:latin typeface="+mj-lt"/>
              </a:rPr>
              <a:t>F1</a:t>
            </a:r>
            <a:r>
              <a:rPr lang="en-US" dirty="0">
                <a:latin typeface="+mj-lt"/>
              </a:rPr>
              <a:t> score is a measure of a model’s performance. It is a weighted average of the precision and recall of a model, with results tending to 1 being the best, and those tending to 0 being the worst.</a:t>
            </a:r>
            <a:endParaRPr lang="en-US" b="1" dirty="0">
              <a:latin typeface="+mj-lt"/>
            </a:endParaRPr>
          </a:p>
          <a:p>
            <a:pPr marL="0" indent="0">
              <a:buFont typeface="Wingdings 2" pitchFamily="18" charset="2"/>
              <a:buNone/>
            </a:pPr>
            <a:r>
              <a:rPr lang="en-US" b="1" dirty="0">
                <a:latin typeface="+mj-lt"/>
              </a:rPr>
              <a:t>F1 = 2*TP/2*TP+FP+FN</a:t>
            </a:r>
          </a:p>
          <a:p>
            <a:pPr marL="0" indent="0">
              <a:buFont typeface="Wingdings 2" pitchFamily="18" charset="2"/>
              <a:buNone/>
            </a:pPr>
            <a:r>
              <a:rPr lang="en-US" sz="2000" b="1" dirty="0">
                <a:solidFill>
                  <a:srgbClr val="040C28"/>
                </a:solidFill>
                <a:latin typeface="Google Sans"/>
              </a:rPr>
              <a:t> </a:t>
            </a:r>
            <a:endParaRPr lang="en-US" sz="3200" b="1"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748430" y="5261659"/>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11" name="Content Placeholder 6">
            <a:extLst>
              <a:ext uri="{FF2B5EF4-FFF2-40B4-BE49-F238E27FC236}">
                <a16:creationId xmlns:a16="http://schemas.microsoft.com/office/drawing/2014/main" id="{03D29CC2-2F93-DAA4-62EC-725B3EE51576}"/>
              </a:ext>
            </a:extLst>
          </p:cNvPr>
          <p:cNvSpPr txBox="1">
            <a:spLocks/>
          </p:cNvSpPr>
          <p:nvPr/>
        </p:nvSpPr>
        <p:spPr>
          <a:xfrm>
            <a:off x="3869268" y="5823928"/>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3074" name="Picture 2">
            <a:extLst>
              <a:ext uri="{FF2B5EF4-FFF2-40B4-BE49-F238E27FC236}">
                <a16:creationId xmlns:a16="http://schemas.microsoft.com/office/drawing/2014/main" id="{8FF7ED42-5062-4FAD-241B-FF883CB597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6868" y="3467040"/>
            <a:ext cx="4191603" cy="33909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C00EA4C-1CE0-BAAA-5454-0D493745A1C3}"/>
              </a:ext>
            </a:extLst>
          </p:cNvPr>
          <p:cNvPicPr>
            <a:picLocks noChangeAspect="1"/>
          </p:cNvPicPr>
          <p:nvPr/>
        </p:nvPicPr>
        <p:blipFill>
          <a:blip r:embed="rId5"/>
          <a:stretch>
            <a:fillRect/>
          </a:stretch>
        </p:blipFill>
        <p:spPr>
          <a:xfrm>
            <a:off x="3627592" y="3662097"/>
            <a:ext cx="3713958" cy="2729694"/>
          </a:xfrm>
          <a:prstGeom prst="rect">
            <a:avLst/>
          </a:prstGeom>
        </p:spPr>
      </p:pic>
    </p:spTree>
    <p:extLst>
      <p:ext uri="{BB962C8B-B14F-4D97-AF65-F5344CB8AC3E}">
        <p14:creationId xmlns:p14="http://schemas.microsoft.com/office/powerpoint/2010/main" val="2504566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Expenses based threshold</a:t>
            </a:r>
            <a:br>
              <a:rPr lang="en-US" dirty="0"/>
            </a:br>
            <a:r>
              <a:rPr lang="en-US" b="1" dirty="0"/>
              <a:t>0.78</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695728" y="4024462"/>
            <a:ext cx="7814679" cy="3117877"/>
          </a:xfrm>
          <a:prstGeom prst="rect">
            <a:avLst/>
          </a:prstGeom>
        </p:spPr>
        <p:txBody>
          <a:bodyPr vert="horz" lIns="91440" tIns="45720" rIns="91440" bIns="45720" rtlCol="0" anchor="t">
            <a:normAutofit fontScale="92500" lnSpcReduction="2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Expenses = TP* RETAIN + FP*RETAIN + FN*ADD_NEW</a:t>
            </a:r>
          </a:p>
          <a:p>
            <a:pPr marL="0" indent="0">
              <a:buNone/>
            </a:pPr>
            <a:r>
              <a:rPr lang="en-US" sz="2400" dirty="0"/>
              <a:t>Let’s assume that retain price is </a:t>
            </a:r>
            <a:r>
              <a:rPr lang="en-US" sz="2400" b="1" dirty="0"/>
              <a:t>50</a:t>
            </a:r>
            <a:r>
              <a:rPr lang="en-US" sz="2400" dirty="0"/>
              <a:t> UAH, add new client price (including missed income) is </a:t>
            </a:r>
            <a:r>
              <a:rPr lang="en-US" sz="2400" b="1" dirty="0"/>
              <a:t>4000</a:t>
            </a:r>
            <a:r>
              <a:rPr lang="en-US" sz="2400" dirty="0"/>
              <a:t> UAH.</a:t>
            </a:r>
          </a:p>
          <a:p>
            <a:pPr marL="0" indent="0">
              <a:buNone/>
            </a:pPr>
            <a:r>
              <a:rPr lang="en-US" sz="2400" dirty="0"/>
              <a:t>F1 price: 14_573_400 UAH</a:t>
            </a:r>
          </a:p>
          <a:p>
            <a:pPr marL="0" indent="0">
              <a:buNone/>
            </a:pPr>
            <a:r>
              <a:rPr lang="en-US" sz="2400" dirty="0"/>
              <a:t>Price based: 3_734_400 UAH</a:t>
            </a:r>
          </a:p>
          <a:p>
            <a:pPr marL="0" indent="0">
              <a:buNone/>
            </a:pPr>
            <a:r>
              <a:rPr lang="en-US" sz="2400" dirty="0"/>
              <a:t>Do nothing: 38_344_000 UAH</a:t>
            </a:r>
          </a:p>
          <a:p>
            <a:pPr marL="0" indent="0">
              <a:buNone/>
            </a:pPr>
            <a:endParaRPr lang="en-US" sz="2400" dirty="0"/>
          </a:p>
          <a:p>
            <a:pPr marL="0" indent="0">
              <a:buNone/>
            </a:pPr>
            <a:r>
              <a:rPr lang="en-US" sz="2400" dirty="0"/>
              <a:t>  </a:t>
            </a:r>
          </a:p>
        </p:txBody>
      </p:sp>
      <p:pic>
        <p:nvPicPr>
          <p:cNvPr id="9220" name="Picture 4">
            <a:extLst>
              <a:ext uri="{FF2B5EF4-FFF2-40B4-BE49-F238E27FC236}">
                <a16:creationId xmlns:a16="http://schemas.microsoft.com/office/drawing/2014/main" id="{F8E69A36-D091-86A1-DFD2-AF2C00DA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169" y="508644"/>
            <a:ext cx="4008699" cy="311787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D7CB8B0-8140-A765-428F-7A8F1B3A8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9566" y="608300"/>
            <a:ext cx="3850841" cy="3168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741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Aim of the model</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ormAutofit/>
          </a:bodyPr>
          <a:lstStyle/>
          <a:p>
            <a:r>
              <a:rPr lang="en-US" sz="2800" b="1" dirty="0"/>
              <a:t> Business goal</a:t>
            </a:r>
          </a:p>
          <a:p>
            <a:pPr marL="0" indent="0">
              <a:buNone/>
            </a:pPr>
            <a:r>
              <a:rPr lang="en-US" sz="2800" dirty="0"/>
              <a:t>To retain clients before 2 months of their actual churn </a:t>
            </a:r>
            <a:r>
              <a:rPr lang="uk-UA" sz="2800" dirty="0"/>
              <a:t>(</a:t>
            </a:r>
            <a:r>
              <a:rPr lang="en-US" sz="2800" dirty="0"/>
              <a:t>no incoming events, no outgoing events, no paid events) </a:t>
            </a:r>
          </a:p>
          <a:p>
            <a:r>
              <a:rPr lang="en-US" sz="2800" b="1" dirty="0"/>
              <a:t>Task </a:t>
            </a:r>
          </a:p>
          <a:p>
            <a:pPr marL="0" indent="0">
              <a:buNone/>
            </a:pPr>
            <a:r>
              <a:rPr lang="en-US" sz="2800" dirty="0"/>
              <a:t>To detect clients that will churn in 2 month</a:t>
            </a:r>
          </a:p>
          <a:p>
            <a:r>
              <a:rPr lang="en-US" sz="2800" b="1" dirty="0"/>
              <a:t>Task type</a:t>
            </a:r>
          </a:p>
          <a:p>
            <a:pPr marL="0" indent="0">
              <a:buNone/>
            </a:pPr>
            <a:r>
              <a:rPr lang="en-US" sz="2800" dirty="0"/>
              <a:t>Binary classification</a:t>
            </a:r>
          </a:p>
          <a:p>
            <a:pPr marL="0" indent="0">
              <a:buNone/>
            </a:pPr>
            <a:endParaRPr lang="en-US" sz="1800" dirty="0"/>
          </a:p>
        </p:txBody>
      </p:sp>
    </p:spTree>
    <p:extLst>
      <p:ext uri="{BB962C8B-B14F-4D97-AF65-F5344CB8AC3E}">
        <p14:creationId xmlns:p14="http://schemas.microsoft.com/office/powerpoint/2010/main" val="4034271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chor="t">
            <a:normAutofit/>
          </a:bodyPr>
          <a:lstStyle/>
          <a:p>
            <a:pPr algn="ctr"/>
            <a:br>
              <a:rPr lang="en-US" dirty="0"/>
            </a:br>
            <a:br>
              <a:rPr lang="en-US" dirty="0"/>
            </a:br>
            <a:br>
              <a:rPr lang="en-US" dirty="0"/>
            </a:br>
            <a:br>
              <a:rPr lang="en-US" dirty="0"/>
            </a:br>
            <a:br>
              <a:rPr lang="en-US" dirty="0"/>
            </a:br>
            <a:r>
              <a:rPr lang="en-US" dirty="0"/>
              <a:t>SHAP</a:t>
            </a:r>
            <a:br>
              <a:rPr lang="en-US" dirty="0"/>
            </a:br>
            <a:br>
              <a:rPr lang="en-US" sz="1800" dirty="0"/>
            </a:br>
            <a:br>
              <a:rPr lang="en-US" sz="1800" dirty="0"/>
            </a:br>
            <a:endParaRPr lang="en-US" dirty="0"/>
          </a:p>
        </p:txBody>
      </p:sp>
      <p:pic>
        <p:nvPicPr>
          <p:cNvPr id="1026" name="Picture 2">
            <a:extLst>
              <a:ext uri="{FF2B5EF4-FFF2-40B4-BE49-F238E27FC236}">
                <a16:creationId xmlns:a16="http://schemas.microsoft.com/office/drawing/2014/main" id="{12736827-3768-830E-B65C-27ACA09FA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618" y="771180"/>
            <a:ext cx="8006681" cy="53156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descr="Medical">
            <a:extLst>
              <a:ext uri="{FF2B5EF4-FFF2-40B4-BE49-F238E27FC236}">
                <a16:creationId xmlns:a16="http://schemas.microsoft.com/office/drawing/2014/main" id="{D13ACE93-B618-4BB1-982D-F86580B57FBB}"/>
              </a:ext>
            </a:extLst>
          </p:cNvPr>
          <p:cNvSpPr/>
          <p:nvPr/>
        </p:nvSpPr>
        <p:spPr>
          <a:xfrm>
            <a:off x="1323066" y="4279666"/>
            <a:ext cx="807187" cy="80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Tree>
    <p:extLst>
      <p:ext uri="{BB962C8B-B14F-4D97-AF65-F5344CB8AC3E}">
        <p14:creationId xmlns:p14="http://schemas.microsoft.com/office/powerpoint/2010/main" val="858425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chor="t">
            <a:normAutofit/>
          </a:bodyPr>
          <a:lstStyle/>
          <a:p>
            <a:pPr algn="ctr"/>
            <a:br>
              <a:rPr lang="en-US" dirty="0"/>
            </a:br>
            <a:br>
              <a:rPr lang="en-US" dirty="0"/>
            </a:br>
            <a:br>
              <a:rPr lang="en-US" dirty="0"/>
            </a:br>
            <a:br>
              <a:rPr lang="en-US" dirty="0"/>
            </a:br>
            <a:r>
              <a:rPr lang="en-US" dirty="0"/>
              <a:t>SHAP</a:t>
            </a:r>
            <a:br>
              <a:rPr lang="en-US" dirty="0"/>
            </a:br>
            <a:r>
              <a:rPr lang="en-US" dirty="0"/>
              <a:t>insights</a:t>
            </a:r>
            <a:br>
              <a:rPr lang="en-US" dirty="0"/>
            </a:br>
            <a:br>
              <a:rPr lang="en-US" sz="1800" dirty="0"/>
            </a:br>
            <a:endParaRPr lang="en-US" dirty="0"/>
          </a:p>
        </p:txBody>
      </p:sp>
      <p:sp>
        <p:nvSpPr>
          <p:cNvPr id="3" name="Rectangle 2" descr="Medical">
            <a:extLst>
              <a:ext uri="{FF2B5EF4-FFF2-40B4-BE49-F238E27FC236}">
                <a16:creationId xmlns:a16="http://schemas.microsoft.com/office/drawing/2014/main" id="{5CCE29BC-769F-36C4-5BDD-3B9CC4CE799A}"/>
              </a:ext>
            </a:extLst>
          </p:cNvPr>
          <p:cNvSpPr/>
          <p:nvPr/>
        </p:nvSpPr>
        <p:spPr>
          <a:xfrm>
            <a:off x="1323066" y="4492730"/>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5" name="TextBox 4">
            <a:extLst>
              <a:ext uri="{FF2B5EF4-FFF2-40B4-BE49-F238E27FC236}">
                <a16:creationId xmlns:a16="http://schemas.microsoft.com/office/drawing/2014/main" id="{A6D65639-05E4-FAE7-F2F9-84E3B0EC86FC}"/>
              </a:ext>
            </a:extLst>
          </p:cNvPr>
          <p:cNvSpPr txBox="1"/>
          <p:nvPr/>
        </p:nvSpPr>
        <p:spPr>
          <a:xfrm>
            <a:off x="3653160" y="762558"/>
            <a:ext cx="7215773" cy="3785652"/>
          </a:xfrm>
          <a:prstGeom prst="rect">
            <a:avLst/>
          </a:prstGeom>
          <a:noFill/>
        </p:spPr>
        <p:txBody>
          <a:bodyPr wrap="square">
            <a:spAutoFit/>
          </a:bodyPr>
          <a:lstStyle/>
          <a:p>
            <a:r>
              <a:rPr lang="en-US" sz="2400" dirty="0">
                <a:solidFill>
                  <a:schemeClr val="tx1">
                    <a:lumMod val="65000"/>
                    <a:lumOff val="35000"/>
                  </a:schemeClr>
                </a:solidFill>
              </a:rPr>
              <a:t>1) App 240 less using – </a:t>
            </a:r>
            <a:r>
              <a:rPr lang="en-US" sz="2400" b="1" dirty="0">
                <a:solidFill>
                  <a:schemeClr val="tx1">
                    <a:lumMod val="65000"/>
                    <a:lumOff val="35000"/>
                  </a:schemeClr>
                </a:solidFill>
              </a:rPr>
              <a:t>churn</a:t>
            </a:r>
            <a:br>
              <a:rPr lang="en-US" sz="2400" dirty="0">
                <a:solidFill>
                  <a:schemeClr val="tx1">
                    <a:lumMod val="65000"/>
                    <a:lumOff val="35000"/>
                  </a:schemeClr>
                </a:solidFill>
              </a:rPr>
            </a:br>
            <a:r>
              <a:rPr lang="en-US" sz="2400" dirty="0">
                <a:solidFill>
                  <a:schemeClr val="tx1">
                    <a:lumMod val="65000"/>
                    <a:lumOff val="35000"/>
                  </a:schemeClr>
                </a:solidFill>
              </a:rPr>
              <a:t>2) App 897 less traffic – </a:t>
            </a:r>
            <a:r>
              <a:rPr lang="en-US" sz="2400" b="1" dirty="0">
                <a:solidFill>
                  <a:schemeClr val="tx1">
                    <a:lumMod val="65000"/>
                    <a:lumOff val="35000"/>
                  </a:schemeClr>
                </a:solidFill>
              </a:rPr>
              <a:t>churn</a:t>
            </a:r>
            <a:br>
              <a:rPr lang="en-US" sz="2400" dirty="0">
                <a:solidFill>
                  <a:schemeClr val="tx1">
                    <a:lumMod val="65000"/>
                    <a:lumOff val="35000"/>
                  </a:schemeClr>
                </a:solidFill>
              </a:rPr>
            </a:br>
            <a:r>
              <a:rPr lang="en-US" sz="2400" dirty="0">
                <a:solidFill>
                  <a:schemeClr val="tx1">
                    <a:lumMod val="65000"/>
                    <a:lumOff val="35000"/>
                  </a:schemeClr>
                </a:solidFill>
              </a:rPr>
              <a:t>3) App 677 more events – </a:t>
            </a:r>
            <a:r>
              <a:rPr lang="en-US" sz="2400" b="1" dirty="0">
                <a:solidFill>
                  <a:schemeClr val="tx1">
                    <a:lumMod val="65000"/>
                    <a:lumOff val="35000"/>
                  </a:schemeClr>
                </a:solidFill>
              </a:rPr>
              <a:t>churn</a:t>
            </a:r>
            <a:br>
              <a:rPr lang="en-US" sz="2400" dirty="0">
                <a:solidFill>
                  <a:schemeClr val="tx1">
                    <a:lumMod val="65000"/>
                    <a:lumOff val="35000"/>
                  </a:schemeClr>
                </a:solidFill>
              </a:rPr>
            </a:br>
            <a:r>
              <a:rPr lang="en-US" sz="2400" dirty="0">
                <a:solidFill>
                  <a:schemeClr val="tx1">
                    <a:lumMod val="65000"/>
                    <a:lumOff val="35000"/>
                  </a:schemeClr>
                </a:solidFill>
              </a:rPr>
              <a:t>4) More 3G connections – </a:t>
            </a:r>
            <a:r>
              <a:rPr lang="en-US" sz="2400" b="1" dirty="0">
                <a:solidFill>
                  <a:schemeClr val="tx1">
                    <a:lumMod val="65000"/>
                    <a:lumOff val="35000"/>
                  </a:schemeClr>
                </a:solidFill>
              </a:rPr>
              <a:t>churn. </a:t>
            </a:r>
            <a:r>
              <a:rPr lang="en-US" sz="2400" dirty="0">
                <a:solidFill>
                  <a:schemeClr val="tx1">
                    <a:lumMod val="65000"/>
                    <a:lumOff val="35000"/>
                  </a:schemeClr>
                </a:solidFill>
              </a:rPr>
              <a:t>This can be explained by better conditions provided by other operators.</a:t>
            </a:r>
            <a:br>
              <a:rPr lang="en-US" sz="2400" dirty="0">
                <a:solidFill>
                  <a:schemeClr val="tx1">
                    <a:lumMod val="65000"/>
                    <a:lumOff val="35000"/>
                  </a:schemeClr>
                </a:solidFill>
              </a:rPr>
            </a:br>
            <a:r>
              <a:rPr lang="en-US" sz="2400" dirty="0">
                <a:solidFill>
                  <a:schemeClr val="tx1">
                    <a:lumMod val="65000"/>
                    <a:lumOff val="35000"/>
                  </a:schemeClr>
                </a:solidFill>
              </a:rPr>
              <a:t>5) Number of incoming </a:t>
            </a:r>
            <a:r>
              <a:rPr lang="en-US" sz="2400" dirty="0" err="1">
                <a:solidFill>
                  <a:schemeClr val="tx1">
                    <a:lumMod val="65000"/>
                    <a:lumOff val="35000"/>
                  </a:schemeClr>
                </a:solidFill>
              </a:rPr>
              <a:t>sms</a:t>
            </a:r>
            <a:r>
              <a:rPr lang="en-US" sz="2400" dirty="0">
                <a:solidFill>
                  <a:schemeClr val="tx1">
                    <a:lumMod val="65000"/>
                    <a:lumOff val="35000"/>
                  </a:schemeClr>
                </a:solidFill>
              </a:rPr>
              <a:t> increase – </a:t>
            </a:r>
            <a:r>
              <a:rPr lang="en-US" sz="2400" b="1" dirty="0">
                <a:solidFill>
                  <a:schemeClr val="tx1">
                    <a:lumMod val="65000"/>
                    <a:lumOff val="35000"/>
                  </a:schemeClr>
                </a:solidFill>
              </a:rPr>
              <a:t>churn. </a:t>
            </a:r>
            <a:r>
              <a:rPr lang="en-US" sz="2400" dirty="0">
                <a:solidFill>
                  <a:schemeClr val="tx1">
                    <a:lumMod val="65000"/>
                    <a:lumOff val="35000"/>
                  </a:schemeClr>
                </a:solidFill>
              </a:rPr>
              <a:t>This can be explained by scenario when previous owner was a debtor and decided to change number. Now new number’s owner receives debtor </a:t>
            </a:r>
            <a:r>
              <a:rPr lang="en-US" sz="2400" dirty="0" err="1">
                <a:solidFill>
                  <a:schemeClr val="tx1">
                    <a:lumMod val="65000"/>
                    <a:lumOff val="35000"/>
                  </a:schemeClr>
                </a:solidFill>
              </a:rPr>
              <a:t>sms</a:t>
            </a:r>
            <a:r>
              <a:rPr lang="en-US" sz="2400" dirty="0">
                <a:solidFill>
                  <a:schemeClr val="tx1">
                    <a:lumMod val="65000"/>
                    <a:lumOff val="35000"/>
                  </a:schemeClr>
                </a:solidFill>
              </a:rPr>
              <a:t>.</a:t>
            </a:r>
            <a:br>
              <a:rPr lang="en-US" sz="2400" dirty="0"/>
            </a:br>
            <a:endParaRPr lang="en-US" sz="2400" dirty="0"/>
          </a:p>
        </p:txBody>
      </p:sp>
    </p:spTree>
    <p:extLst>
      <p:ext uri="{BB962C8B-B14F-4D97-AF65-F5344CB8AC3E}">
        <p14:creationId xmlns:p14="http://schemas.microsoft.com/office/powerpoint/2010/main" val="804255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Future</a:t>
            </a:r>
            <a:br>
              <a:rPr lang="en-US" dirty="0"/>
            </a:br>
            <a:r>
              <a:rPr lang="en-US" dirty="0"/>
              <a:t>enhancements</a:t>
            </a:r>
            <a:br>
              <a:rPr lang="en-US" dirty="0"/>
            </a:br>
            <a:endParaRPr lang="en-US" dirty="0"/>
          </a:p>
        </p:txBody>
      </p:sp>
      <p:sp>
        <p:nvSpPr>
          <p:cNvPr id="3" name="Content Placeholder 6">
            <a:extLst>
              <a:ext uri="{FF2B5EF4-FFF2-40B4-BE49-F238E27FC236}">
                <a16:creationId xmlns:a16="http://schemas.microsoft.com/office/drawing/2014/main" id="{8C11DADC-3D91-466E-3FA8-80AE88DE87FE}"/>
              </a:ext>
            </a:extLst>
          </p:cNvPr>
          <p:cNvSpPr txBox="1">
            <a:spLocks/>
          </p:cNvSpPr>
          <p:nvPr/>
        </p:nvSpPr>
        <p:spPr>
          <a:xfrm>
            <a:off x="3691715" y="7088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Use models ensemble (for example </a:t>
            </a:r>
            <a:r>
              <a:rPr lang="en-US" sz="2400" dirty="0" err="1"/>
              <a:t>CatBoost</a:t>
            </a:r>
            <a:r>
              <a:rPr lang="en-US" sz="2400" dirty="0"/>
              <a:t> better predicts </a:t>
            </a:r>
            <a:r>
              <a:rPr lang="en-US" sz="2400"/>
              <a:t>not-churned clients)</a:t>
            </a:r>
            <a:endParaRPr lang="en-US" sz="2400" dirty="0"/>
          </a:p>
          <a:p>
            <a:r>
              <a:rPr lang="en-US" sz="2400" dirty="0"/>
              <a:t>Use models of different types </a:t>
            </a:r>
            <a:endParaRPr lang="uk-UA" sz="2400" dirty="0"/>
          </a:p>
          <a:p>
            <a:r>
              <a:rPr lang="en-US" sz="2400" dirty="0"/>
              <a:t>Generate another features from telephones dataset</a:t>
            </a:r>
          </a:p>
          <a:p>
            <a:r>
              <a:rPr lang="en-US" sz="2400" dirty="0"/>
              <a:t>Analysis  where model makes wrong predictions</a:t>
            </a:r>
          </a:p>
          <a:p>
            <a:endParaRPr lang="en-US" sz="2400" dirty="0"/>
          </a:p>
          <a:p>
            <a:endParaRPr lang="en-US" sz="2400" dirty="0"/>
          </a:p>
          <a:p>
            <a:r>
              <a:rPr lang="en-US" sz="2400" dirty="0"/>
              <a:t>Thanks for attention!</a:t>
            </a:r>
          </a:p>
          <a:p>
            <a:endParaRPr lang="en-US" sz="2400" dirty="0"/>
          </a:p>
        </p:txBody>
      </p:sp>
      <p:sp>
        <p:nvSpPr>
          <p:cNvPr id="4" name="Rectangle 3" descr="Medical">
            <a:extLst>
              <a:ext uri="{FF2B5EF4-FFF2-40B4-BE49-F238E27FC236}">
                <a16:creationId xmlns:a16="http://schemas.microsoft.com/office/drawing/2014/main" id="{5101020E-274D-A756-40E8-24E6C70C9A3E}"/>
              </a:ext>
            </a:extLst>
          </p:cNvPr>
          <p:cNvSpPr/>
          <p:nvPr/>
        </p:nvSpPr>
        <p:spPr>
          <a:xfrm>
            <a:off x="1323066" y="4696917"/>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Tree>
    <p:extLst>
      <p:ext uri="{BB962C8B-B14F-4D97-AF65-F5344CB8AC3E}">
        <p14:creationId xmlns:p14="http://schemas.microsoft.com/office/powerpoint/2010/main" val="425665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Business</a:t>
            </a:r>
            <a:br>
              <a:rPr lang="en-US" dirty="0"/>
            </a:br>
            <a:r>
              <a:rPr lang="en-US" dirty="0"/>
              <a:t>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chorCtr="0"/>
          <a:lstStyle/>
          <a:p>
            <a:pPr marL="0" indent="0">
              <a:buNone/>
            </a:pPr>
            <a:r>
              <a:rPr lang="uk-UA" sz="2800" dirty="0"/>
              <a:t>1) </a:t>
            </a:r>
            <a:r>
              <a:rPr lang="en-US" sz="2800" dirty="0"/>
              <a:t>Enhanced understanding of </a:t>
            </a:r>
            <a:r>
              <a:rPr lang="en-US" sz="2800"/>
              <a:t>the client’s </a:t>
            </a:r>
            <a:r>
              <a:rPr lang="en-US" sz="2800" dirty="0"/>
              <a:t>future behavior</a:t>
            </a:r>
          </a:p>
          <a:p>
            <a:pPr marL="0" indent="0">
              <a:buNone/>
            </a:pPr>
            <a:r>
              <a:rPr lang="uk-UA" sz="2800" dirty="0"/>
              <a:t>2) </a:t>
            </a:r>
            <a:r>
              <a:rPr lang="en-US" sz="2800" dirty="0"/>
              <a:t>Marketing companies, intended to retain the client</a:t>
            </a:r>
            <a:endParaRPr lang="uk-UA" sz="2800" dirty="0"/>
          </a:p>
          <a:p>
            <a:pPr marL="0" indent="0">
              <a:buNone/>
            </a:pPr>
            <a:r>
              <a:rPr lang="uk-UA" sz="2800" dirty="0"/>
              <a:t>3) </a:t>
            </a:r>
            <a:r>
              <a:rPr lang="en-US" sz="2800" dirty="0"/>
              <a:t>Income prediction</a:t>
            </a:r>
            <a:endParaRPr lang="uk-UA" sz="28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057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br>
              <a:rPr lang="en-US" dirty="0"/>
            </a:br>
            <a:r>
              <a:rPr lang="en-US" dirty="0"/>
              <a:t>Main dataset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183810"/>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5443832"/>
          </a:xfrm>
        </p:spPr>
        <p:txBody>
          <a:bodyPr anchor="t">
            <a:normAutofit/>
          </a:bodyPr>
          <a:lstStyle/>
          <a:p>
            <a:pPr marL="0" indent="0">
              <a:buNone/>
            </a:pPr>
            <a:r>
              <a:rPr lang="en-US" sz="2800" b="1" dirty="0"/>
              <a:t>Main Dataset</a:t>
            </a:r>
          </a:p>
          <a:p>
            <a:pPr marL="0" indent="0">
              <a:buNone/>
            </a:pPr>
            <a:r>
              <a:rPr lang="en-US" dirty="0"/>
              <a:t>General information about clients (300_000 rows, </a:t>
            </a:r>
            <a:r>
              <a:rPr lang="uk-UA" dirty="0"/>
              <a:t>816</a:t>
            </a:r>
            <a:r>
              <a:rPr lang="en-US" dirty="0"/>
              <a:t> characteristics)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1026" name="Picture 2">
            <a:extLst>
              <a:ext uri="{FF2B5EF4-FFF2-40B4-BE49-F238E27FC236}">
                <a16:creationId xmlns:a16="http://schemas.microsoft.com/office/drawing/2014/main" id="{36C0B943-91BF-93F7-1EB9-48D952F32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282" y="2075879"/>
            <a:ext cx="7434611" cy="4215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84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br>
              <a:rPr lang="en-US" dirty="0"/>
            </a:br>
            <a:r>
              <a:rPr lang="en-US" dirty="0"/>
              <a:t>Telephone </a:t>
            </a:r>
            <a:br>
              <a:rPr lang="en-US" dirty="0"/>
            </a:br>
            <a:r>
              <a:rPr lang="en-US" dirty="0"/>
              <a:t>dataset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86736" y="4432385"/>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5443832"/>
          </a:xfrm>
        </p:spPr>
        <p:txBody>
          <a:bodyPr anchor="t">
            <a:normAutofit/>
          </a:bodyPr>
          <a:lstStyle/>
          <a:p>
            <a:pPr marL="0" indent="0">
              <a:buNone/>
            </a:pPr>
            <a:r>
              <a:rPr lang="en-US" sz="2800" b="1" dirty="0"/>
              <a:t>Telephone dataset</a:t>
            </a:r>
          </a:p>
          <a:p>
            <a:pPr marL="0" indent="0">
              <a:buNone/>
            </a:pPr>
            <a:r>
              <a:rPr lang="en-US" dirty="0"/>
              <a:t>Information about clients calls (1_340_788  rows, 8 characteristics, average number of calls per number 4.83)</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2050" name="Picture 2">
            <a:extLst>
              <a:ext uri="{FF2B5EF4-FFF2-40B4-BE49-F238E27FC236}">
                <a16:creationId xmlns:a16="http://schemas.microsoft.com/office/drawing/2014/main" id="{A90B33A7-41F7-5B6C-8930-79E81D2942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7637" y="1857793"/>
            <a:ext cx="4305556" cy="4674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487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br>
              <a:rPr lang="en-US" dirty="0"/>
            </a:br>
            <a:r>
              <a:rPr lang="en-US" dirty="0"/>
              <a:t>Application dataset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86736" y="4432385"/>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5443832"/>
          </a:xfrm>
        </p:spPr>
        <p:txBody>
          <a:bodyPr anchor="t">
            <a:normAutofit/>
          </a:bodyPr>
          <a:lstStyle/>
          <a:p>
            <a:pPr marL="0" indent="0">
              <a:buNone/>
            </a:pPr>
            <a:r>
              <a:rPr lang="en-US" sz="2800" b="1" dirty="0"/>
              <a:t>Application dataset</a:t>
            </a:r>
          </a:p>
          <a:p>
            <a:pPr marL="0" indent="0">
              <a:buNone/>
            </a:pPr>
            <a:r>
              <a:rPr lang="en-US" dirty="0"/>
              <a:t>Information about clients calls (13_485_098 rows, 6 characteristics, average number of application records per client 55.23)</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3076" name="Picture 4">
            <a:extLst>
              <a:ext uri="{FF2B5EF4-FFF2-40B4-BE49-F238E27FC236}">
                <a16:creationId xmlns:a16="http://schemas.microsoft.com/office/drawing/2014/main" id="{72E02D82-7924-E328-6F7A-85D690054A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8414" y="1937690"/>
            <a:ext cx="4501209" cy="4573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06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Is dataset balanced</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p:txBody>
      </p:sp>
      <p:pic>
        <p:nvPicPr>
          <p:cNvPr id="2050" name="Picture 2">
            <a:extLst>
              <a:ext uri="{FF2B5EF4-FFF2-40B4-BE49-F238E27FC236}">
                <a16:creationId xmlns:a16="http://schemas.microsoft.com/office/drawing/2014/main" id="{80E1F966-D5ED-859E-7E94-91EFAC39B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756" y="720852"/>
            <a:ext cx="4779084" cy="566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174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Boosting algorithms comparison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p:txBody>
      </p:sp>
      <p:sp>
        <p:nvSpPr>
          <p:cNvPr id="8" name="Content Placeholder 6">
            <a:extLst>
              <a:ext uri="{FF2B5EF4-FFF2-40B4-BE49-F238E27FC236}">
                <a16:creationId xmlns:a16="http://schemas.microsoft.com/office/drawing/2014/main" id="{FC722CCD-40E5-B2F3-4D92-1ABF8574F54D}"/>
              </a:ext>
            </a:extLst>
          </p:cNvPr>
          <p:cNvSpPr txBox="1">
            <a:spLocks/>
          </p:cNvSpPr>
          <p:nvPr/>
        </p:nvSpPr>
        <p:spPr>
          <a:xfrm>
            <a:off x="4021668" y="630950"/>
            <a:ext cx="7382157" cy="122305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US" b="1" dirty="0">
                <a:solidFill>
                  <a:srgbClr val="040C28"/>
                </a:solidFill>
                <a:latin typeface="Google Sans"/>
              </a:rPr>
              <a:t>Gradient boosting </a:t>
            </a:r>
            <a:r>
              <a:rPr lang="en-US" dirty="0">
                <a:solidFill>
                  <a:srgbClr val="040C28"/>
                </a:solidFill>
                <a:latin typeface="Google Sans"/>
              </a:rPr>
              <a:t>- a</a:t>
            </a:r>
            <a:r>
              <a:rPr lang="en-US" b="0" i="0" dirty="0">
                <a:solidFill>
                  <a:srgbClr val="040C28"/>
                </a:solidFill>
                <a:effectLst/>
                <a:latin typeface="Google Sans"/>
              </a:rPr>
              <a:t>lgorithm that combines several weak learners into strong learners, as a rule - trees. Here comparison of most</a:t>
            </a:r>
            <a:r>
              <a:rPr lang="en-US" dirty="0">
                <a:solidFill>
                  <a:srgbClr val="040C28"/>
                </a:solidFill>
                <a:latin typeface="Google Sans"/>
              </a:rPr>
              <a:t> popular boosting algorithms with default parameters over main dataset.</a:t>
            </a:r>
            <a:endParaRPr lang="en-US" sz="2400" b="1"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p:txBody>
      </p:sp>
      <p:pic>
        <p:nvPicPr>
          <p:cNvPr id="9" name="Picture 2">
            <a:extLst>
              <a:ext uri="{FF2B5EF4-FFF2-40B4-BE49-F238E27FC236}">
                <a16:creationId xmlns:a16="http://schemas.microsoft.com/office/drawing/2014/main" id="{61DDB19C-FCC6-4813-2DAF-56D5A8A40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2337" y="1854009"/>
            <a:ext cx="3809083" cy="42831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994C935-7085-9ED8-ECC6-26A61C53E9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0864" y="1833336"/>
            <a:ext cx="3850668" cy="4283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891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Algorithm</a:t>
            </a:r>
            <a:br>
              <a:rPr lang="en-US" dirty="0"/>
            </a:br>
            <a:r>
              <a:rPr lang="en-US" dirty="0"/>
              <a:t>selection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200305" y="4103911"/>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3000" b="1" dirty="0" err="1"/>
              <a:t>LightGBM</a:t>
            </a:r>
            <a:endParaRPr lang="en-US" sz="3000" b="1" dirty="0"/>
          </a:p>
          <a:p>
            <a:r>
              <a:rPr lang="en-US" sz="2800" dirty="0"/>
              <a:t>Gives one of the best AUC by default</a:t>
            </a:r>
          </a:p>
          <a:p>
            <a:r>
              <a:rPr lang="en-US" sz="2800" dirty="0"/>
              <a:t>Faster training speed </a:t>
            </a:r>
          </a:p>
          <a:p>
            <a:r>
              <a:rPr lang="en-US" sz="2800" dirty="0"/>
              <a:t>Lower memory usage</a:t>
            </a:r>
          </a:p>
          <a:p>
            <a:r>
              <a:rPr lang="en-US" sz="2800" dirty="0"/>
              <a:t>Support of parallel, distributed, and GPU learning</a:t>
            </a:r>
          </a:p>
          <a:p>
            <a:r>
              <a:rPr lang="en-US" sz="2800" dirty="0"/>
              <a:t>Capable of handling large-scale data</a:t>
            </a:r>
          </a:p>
          <a:p>
            <a:pPr marL="0" indent="0">
              <a:buFont typeface="Wingdings 2" pitchFamily="18" charset="2"/>
              <a:buNone/>
            </a:pPr>
            <a:endParaRPr lang="en-US" sz="1800" dirty="0"/>
          </a:p>
        </p:txBody>
      </p:sp>
    </p:spTree>
    <p:extLst>
      <p:ext uri="{BB962C8B-B14F-4D97-AF65-F5344CB8AC3E}">
        <p14:creationId xmlns:p14="http://schemas.microsoft.com/office/powerpoint/2010/main" val="3117738906"/>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2.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Frame design</Template>
  <TotalTime>3557</TotalTime>
  <Words>776</Words>
  <Application>Microsoft Office PowerPoint</Application>
  <PresentationFormat>Widescreen</PresentationFormat>
  <Paragraphs>150</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Corbel</vt:lpstr>
      <vt:lpstr>Google Sans</vt:lpstr>
      <vt:lpstr>Wingdings 2</vt:lpstr>
      <vt:lpstr>Frame</vt:lpstr>
      <vt:lpstr>Clients’ churn prediction</vt:lpstr>
      <vt:lpstr>Aim of the model</vt:lpstr>
      <vt:lpstr>Business understanding</vt:lpstr>
      <vt:lpstr>Input data understanding. Main dataset</vt:lpstr>
      <vt:lpstr>Input data understanding. Telephone  dataset</vt:lpstr>
      <vt:lpstr>Input data understanding. Application dataset</vt:lpstr>
      <vt:lpstr>Is dataset balanced</vt:lpstr>
      <vt:lpstr>Boosting algorithms comparison</vt:lpstr>
      <vt:lpstr>Algorithm selection</vt:lpstr>
      <vt:lpstr>Iterative feature selection flow chart</vt:lpstr>
      <vt:lpstr>Number of features vs AUC</vt:lpstr>
      <vt:lpstr>Feature selection techniques comparison</vt:lpstr>
      <vt:lpstr>Telephone feature  engineering</vt:lpstr>
      <vt:lpstr>Application feature engineering</vt:lpstr>
      <vt:lpstr>Final feature set has 32 features Top 15 </vt:lpstr>
      <vt:lpstr>Metrics Train AUC = 0.94 Test AUC = 0.894 simplify</vt:lpstr>
      <vt:lpstr>Probability distribution</vt:lpstr>
      <vt:lpstr>F1 based threshold selection 0.23</vt:lpstr>
      <vt:lpstr>Expenses based threshold 0.78</vt:lpstr>
      <vt:lpstr>     SHAP   </vt:lpstr>
      <vt:lpstr>    SHAP insights  </vt:lpstr>
      <vt:lpstr>Future enhancements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prediction</dc:title>
  <dc:creator>vburenkov vburenkov</dc:creator>
  <cp:lastModifiedBy>vburenkov vburenkov</cp:lastModifiedBy>
  <cp:revision>330</cp:revision>
  <dcterms:created xsi:type="dcterms:W3CDTF">2023-07-18T21:29:06Z</dcterms:created>
  <dcterms:modified xsi:type="dcterms:W3CDTF">2023-07-29T09:39:27Z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